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7" r:id="rId2"/>
    <p:sldId id="259"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 id="277" r:id="rId21"/>
    <p:sldId id="278" r:id="rId22"/>
    <p:sldId id="279" r:id="rId23"/>
    <p:sldId id="280" r:id="rId24"/>
    <p:sldId id="281" r:id="rId25"/>
    <p:sldId id="282"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37" autoAdjust="0"/>
    <p:restoredTop sz="94660"/>
  </p:normalViewPr>
  <p:slideViewPr>
    <p:cSldViewPr>
      <p:cViewPr varScale="1">
        <p:scale>
          <a:sx n="100" d="100"/>
          <a:sy n="100" d="100"/>
        </p:scale>
        <p:origin x="-83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385AC1-D9A1-4C64-9ACD-E87973C1850C}" type="datetimeFigureOut">
              <a:rPr lang="en-US" smtClean="0"/>
              <a:pPr/>
              <a:t>2/1/2017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4DB29C-B690-4FC1-B24E-B55FB0B6C5E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14DB29C-B690-4FC1-B24E-B55FB0B6C5EC}"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2038"/>
            <a:ext cx="2057400" cy="57515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062038"/>
            <a:ext cx="6019800" cy="57515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620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r-Latn-CS" smtClean="0"/>
              <a:t>Click to edit Master title style</a:t>
            </a:r>
          </a:p>
        </p:txBody>
      </p:sp>
      <p:sp>
        <p:nvSpPr>
          <p:cNvPr id="1027" name="Rectangle 3"/>
          <p:cNvSpPr>
            <a:spLocks noGrp="1" noChangeArrowheads="1"/>
          </p:cNvSpPr>
          <p:nvPr>
            <p:ph type="body" idx="1"/>
          </p:nvPr>
        </p:nvSpPr>
        <p:spPr bwMode="auto">
          <a:xfrm>
            <a:off x="457200" y="228758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r-Latn-CS" smtClean="0"/>
              <a:t>Click to edit Master text styles</a:t>
            </a:r>
          </a:p>
          <a:p>
            <a:pPr lvl="1"/>
            <a:r>
              <a:rPr lang="sr-Latn-CS" smtClean="0"/>
              <a:t>Second level</a:t>
            </a:r>
          </a:p>
          <a:p>
            <a:pPr lvl="2"/>
            <a:r>
              <a:rPr lang="sr-Latn-CS" smtClean="0"/>
              <a:t>Third level</a:t>
            </a:r>
          </a:p>
          <a:p>
            <a:pPr lvl="3"/>
            <a:r>
              <a:rPr lang="sr-Latn-CS" smtClean="0"/>
              <a:t>Fourth level</a:t>
            </a:r>
          </a:p>
          <a:p>
            <a:pPr lvl="4"/>
            <a:r>
              <a:rPr lang="sr-Latn-CS" smtClean="0"/>
              <a:t>Fifth level</a:t>
            </a:r>
          </a:p>
        </p:txBody>
      </p:sp>
      <p:pic>
        <p:nvPicPr>
          <p:cNvPr id="1028" name="Picture 4"/>
          <p:cNvPicPr>
            <a:picLocks noChangeAspect="1" noChangeArrowheads="1"/>
          </p:cNvPicPr>
          <p:nvPr userDrawn="1"/>
        </p:nvPicPr>
        <p:blipFill>
          <a:blip r:embed="rId13" cstate="print"/>
          <a:srcRect/>
          <a:stretch>
            <a:fillRect/>
          </a:stretch>
        </p:blipFill>
        <p:spPr bwMode="auto">
          <a:xfrm>
            <a:off x="1547813" y="0"/>
            <a:ext cx="6054725" cy="10525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charset="0"/>
        </a:defRPr>
      </a:lvl2pPr>
      <a:lvl3pPr algn="ctr" rtl="0" eaLnBrk="0" fontAlgn="base" hangingPunct="0">
        <a:spcBef>
          <a:spcPct val="0"/>
        </a:spcBef>
        <a:spcAft>
          <a:spcPct val="0"/>
        </a:spcAft>
        <a:defRPr sz="3600">
          <a:solidFill>
            <a:schemeClr val="tx2"/>
          </a:solidFill>
          <a:latin typeface="Arial" charset="0"/>
        </a:defRPr>
      </a:lvl3pPr>
      <a:lvl4pPr algn="ctr" rtl="0" eaLnBrk="0" fontAlgn="base" hangingPunct="0">
        <a:spcBef>
          <a:spcPct val="0"/>
        </a:spcBef>
        <a:spcAft>
          <a:spcPct val="0"/>
        </a:spcAft>
        <a:defRPr sz="3600">
          <a:solidFill>
            <a:schemeClr val="tx2"/>
          </a:solidFill>
          <a:latin typeface="Arial" charset="0"/>
        </a:defRPr>
      </a:lvl4pPr>
      <a:lvl5pPr algn="ctr" rtl="0" eaLnBrk="0" fontAlgn="base" hangingPunct="0">
        <a:spcBef>
          <a:spcPct val="0"/>
        </a:spcBef>
        <a:spcAft>
          <a:spcPct val="0"/>
        </a:spcAft>
        <a:defRPr sz="3600">
          <a:solidFill>
            <a:schemeClr val="tx2"/>
          </a:solidFill>
          <a:latin typeface="Arial" charset="0"/>
        </a:defRPr>
      </a:lvl5pPr>
      <a:lvl6pPr marL="457200" algn="ctr" rtl="0" fontAlgn="base">
        <a:spcBef>
          <a:spcPct val="0"/>
        </a:spcBef>
        <a:spcAft>
          <a:spcPct val="0"/>
        </a:spcAft>
        <a:defRPr sz="3600">
          <a:solidFill>
            <a:schemeClr val="tx2"/>
          </a:solidFill>
          <a:latin typeface="Arial" charset="0"/>
        </a:defRPr>
      </a:lvl6pPr>
      <a:lvl7pPr marL="914400" algn="ctr" rtl="0" fontAlgn="base">
        <a:spcBef>
          <a:spcPct val="0"/>
        </a:spcBef>
        <a:spcAft>
          <a:spcPct val="0"/>
        </a:spcAft>
        <a:defRPr sz="3600">
          <a:solidFill>
            <a:schemeClr val="tx2"/>
          </a:solidFill>
          <a:latin typeface="Arial" charset="0"/>
        </a:defRPr>
      </a:lvl7pPr>
      <a:lvl8pPr marL="1371600" algn="ctr" rtl="0" fontAlgn="base">
        <a:spcBef>
          <a:spcPct val="0"/>
        </a:spcBef>
        <a:spcAft>
          <a:spcPct val="0"/>
        </a:spcAft>
        <a:defRPr sz="3600">
          <a:solidFill>
            <a:schemeClr val="tx2"/>
          </a:solidFill>
          <a:latin typeface="Arial" charset="0"/>
        </a:defRPr>
      </a:lvl8pPr>
      <a:lvl9pPr marL="1828800" algn="ctr"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strobe-statement.org/?id=available-checklists" TargetMode="External"/><Relationship Id="rId2" Type="http://schemas.openxmlformats.org/officeDocument/2006/relationships/hyperlink" Target="http://www.consort-statement.org/checklists/view/32-consort/66-titl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23850" y="2852739"/>
            <a:ext cx="8640763" cy="1728389"/>
          </a:xfrm>
        </p:spPr>
        <p:txBody>
          <a:bodyPr/>
          <a:lstStyle/>
          <a:p>
            <a:pPr marL="173038" eaLnBrk="1" hangingPunct="1"/>
            <a:r>
              <a:rPr lang="sr-Cyrl-CS" sz="4400" dirty="0" smtClean="0"/>
              <a:t>Процена квалитета научног чланка</a:t>
            </a:r>
            <a:r>
              <a:rPr lang="sr-Cyrl-CS" sz="4000" dirty="0" smtClean="0"/>
              <a:t> </a:t>
            </a:r>
            <a:endParaRPr lang="en-US" sz="4000" dirty="0" smtClean="0"/>
          </a:p>
        </p:txBody>
      </p:sp>
      <p:sp>
        <p:nvSpPr>
          <p:cNvPr id="2051" name="Rectangle 3"/>
          <p:cNvSpPr>
            <a:spLocks noGrp="1" noChangeArrowheads="1"/>
          </p:cNvSpPr>
          <p:nvPr>
            <p:ph type="subTitle" idx="1"/>
          </p:nvPr>
        </p:nvSpPr>
        <p:spPr>
          <a:xfrm>
            <a:off x="251520" y="5373216"/>
            <a:ext cx="8642350" cy="433387"/>
          </a:xfrm>
        </p:spPr>
        <p:txBody>
          <a:bodyPr/>
          <a:lstStyle/>
          <a:p>
            <a:pPr eaLnBrk="1" hangingPunct="1">
              <a:lnSpc>
                <a:spcPct val="80000"/>
              </a:lnSpc>
            </a:pPr>
            <a:r>
              <a:rPr lang="sr-Cyrl-CS" sz="2800" dirty="0" smtClean="0"/>
              <a:t>Доц. др Срђан Стефановић</a:t>
            </a:r>
            <a:r>
              <a:rPr lang="sr-Cyrl-CS" sz="2800" dirty="0" smtClean="0">
                <a:solidFill>
                  <a:srgbClr val="CC0000"/>
                </a:solidFill>
              </a:rPr>
              <a:t> </a:t>
            </a:r>
            <a:endParaRPr lang="sr-Latn-CS" sz="2800" dirty="0" smtClean="0">
              <a:solidFill>
                <a:srgbClr val="CC0000"/>
              </a:solidFill>
            </a:endParaRPr>
          </a:p>
        </p:txBody>
      </p:sp>
      <p:sp>
        <p:nvSpPr>
          <p:cNvPr id="2052" name="Rectangle 4"/>
          <p:cNvSpPr>
            <a:spLocks noChangeArrowheads="1"/>
          </p:cNvSpPr>
          <p:nvPr/>
        </p:nvSpPr>
        <p:spPr bwMode="auto">
          <a:xfrm>
            <a:off x="539750" y="1196975"/>
            <a:ext cx="8208963" cy="1149350"/>
          </a:xfrm>
          <a:prstGeom prst="rect">
            <a:avLst/>
          </a:prstGeom>
          <a:noFill/>
          <a:ln w="9525">
            <a:noFill/>
            <a:miter lim="800000"/>
            <a:headEnd/>
            <a:tailEnd/>
          </a:ln>
        </p:spPr>
        <p:txBody>
          <a:bodyPr anchor="b"/>
          <a:lstStyle/>
          <a:p>
            <a:pPr fontAlgn="base">
              <a:spcBef>
                <a:spcPct val="0"/>
              </a:spcBef>
              <a:spcAft>
                <a:spcPct val="0"/>
              </a:spcAft>
            </a:pPr>
            <a:endParaRPr lang="en-US" sz="1600" dirty="0">
              <a:solidFill>
                <a:srgbClr val="000000"/>
              </a:solidFill>
            </a:endParaRPr>
          </a:p>
        </p:txBody>
      </p:sp>
      <p:sp>
        <p:nvSpPr>
          <p:cNvPr id="5" name="Rectangle 4"/>
          <p:cNvSpPr/>
          <p:nvPr/>
        </p:nvSpPr>
        <p:spPr>
          <a:xfrm>
            <a:off x="611560" y="1412776"/>
            <a:ext cx="4572000" cy="923330"/>
          </a:xfrm>
          <a:prstGeom prst="rect">
            <a:avLst/>
          </a:prstGeom>
        </p:spPr>
        <p:txBody>
          <a:bodyPr>
            <a:spAutoFit/>
          </a:bodyPr>
          <a:lstStyle/>
          <a:p>
            <a:r>
              <a:rPr lang="x-none" dirty="0" smtClean="0"/>
              <a:t>ИАС</a:t>
            </a:r>
            <a:r>
              <a:rPr lang="x-none" baseline="0" dirty="0" smtClean="0"/>
              <a:t> ФАРМАЦИЈЕ</a:t>
            </a:r>
          </a:p>
          <a:p>
            <a:r>
              <a:rPr lang="x-none" baseline="0" dirty="0" smtClean="0"/>
              <a:t>Истраживање у фармацији</a:t>
            </a:r>
          </a:p>
          <a:p>
            <a:r>
              <a:rPr lang="en-US" dirty="0" smtClean="0"/>
              <a:t>4</a:t>
            </a:r>
            <a:r>
              <a:rPr lang="x-none" baseline="0" dirty="0" smtClean="0"/>
              <a:t>. Наставна недеља</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3200" dirty="0" smtClean="0"/>
              <a:t>Основни критеријуми које да задовољи валидна кохортна студија </a:t>
            </a:r>
            <a:endParaRPr lang="en-US" sz="3200" dirty="0"/>
          </a:p>
        </p:txBody>
      </p:sp>
      <p:sp>
        <p:nvSpPr>
          <p:cNvPr id="3" name="Content Placeholder 2"/>
          <p:cNvSpPr>
            <a:spLocks noGrp="1"/>
          </p:cNvSpPr>
          <p:nvPr>
            <p:ph idx="1"/>
          </p:nvPr>
        </p:nvSpPr>
        <p:spPr/>
        <p:txBody>
          <a:bodyPr/>
          <a:lstStyle/>
          <a:p>
            <a:r>
              <a:rPr lang="sr-Cyrl-CS" sz="2400" dirty="0" smtClean="0"/>
              <a:t>Мерење потенцијалних "збуњујућих" варијабли на почетку истраживања</a:t>
            </a:r>
          </a:p>
          <a:p>
            <a:r>
              <a:rPr lang="sr-Cyrl-CS" sz="2400" dirty="0" smtClean="0"/>
              <a:t>Период скрининга пацијената за студију дужи је од трајања субклиничке фазе болести код проспективних студија</a:t>
            </a:r>
          </a:p>
          <a:p>
            <a:r>
              <a:rPr lang="sr-Cyrl-CS" sz="2400" dirty="0" smtClean="0"/>
              <a:t>Исход се процењује независно ("слепо") у односу на припадност кохорти</a:t>
            </a:r>
          </a:p>
          <a:p>
            <a:r>
              <a:rPr lang="sr-Cyrl-CS" sz="2400" dirty="0" smtClean="0"/>
              <a:t>Познат проценат испитаника изгубљених из праћења, који је приближно једнак у обе кохорте </a:t>
            </a:r>
            <a:endParaRPr lang="sr-Latn-CS" sz="2400" dirty="0" smtClean="0"/>
          </a:p>
          <a:p>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3200" dirty="0" smtClean="0"/>
              <a:t>Основни критеријуми које да задовољи валидна студија “случај-контрола” </a:t>
            </a:r>
            <a:endParaRPr lang="en-US" sz="3200" dirty="0"/>
          </a:p>
        </p:txBody>
      </p:sp>
      <p:sp>
        <p:nvSpPr>
          <p:cNvPr id="3" name="Content Placeholder 2"/>
          <p:cNvSpPr>
            <a:spLocks noGrp="1"/>
          </p:cNvSpPr>
          <p:nvPr>
            <p:ph idx="1"/>
          </p:nvPr>
        </p:nvSpPr>
        <p:spPr/>
        <p:txBody>
          <a:bodyPr/>
          <a:lstStyle/>
          <a:p>
            <a:r>
              <a:rPr lang="sr-Cyrl-CS" sz="2400" dirty="0" smtClean="0"/>
              <a:t>Случајно изабран узорак случајева</a:t>
            </a:r>
          </a:p>
          <a:p>
            <a:r>
              <a:rPr lang="sr-Cyrl-CS" sz="2400" dirty="0" smtClean="0"/>
              <a:t>Контроле узете из популације која има сличан ризик за исход који се прати као и случајеви:</a:t>
            </a:r>
          </a:p>
          <a:p>
            <a:pPr lvl="2"/>
            <a:r>
              <a:rPr lang="sr-Cyrl-CS" dirty="0" smtClean="0"/>
              <a:t>контроле узорковане из исте болнице или праксе из које су изабрани и случајеви</a:t>
            </a:r>
          </a:p>
          <a:p>
            <a:pPr lvl="2"/>
            <a:r>
              <a:rPr lang="sr-Cyrl-CS" dirty="0" smtClean="0"/>
              <a:t>усклађеност (мечовање) случајева и контрола у односу на одређене "збуњујуће" варијабле</a:t>
            </a:r>
          </a:p>
          <a:p>
            <a:pPr lvl="2"/>
            <a:r>
              <a:rPr lang="sr-Cyrl-CS" dirty="0" smtClean="0"/>
              <a:t>коришћење две или више контролних група, изабраних на различите начине</a:t>
            </a:r>
          </a:p>
          <a:p>
            <a:pPr lvl="2"/>
            <a:r>
              <a:rPr lang="sr-Cyrl-CS" dirty="0" smtClean="0"/>
              <a:t>узорковање из регистара болести (усађена студија "случај-контрола" у кохортну студију)</a:t>
            </a:r>
            <a:endParaRPr lang="en-US" sz="2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sr-Cyrl-CS" sz="2400" dirty="0" smtClean="0"/>
              <a:t>Искључиво коришћење података забележених пре него што се јавио исход</a:t>
            </a:r>
          </a:p>
          <a:p>
            <a:r>
              <a:rPr lang="sr-Cyrl-CS" sz="2400" dirty="0" smtClean="0"/>
              <a:t>Ни испитаници, ни истраживачи не знају ко су случајеви, а ко контроле</a:t>
            </a:r>
            <a:endParaRPr lang="sr-Latn-CS" sz="2400" dirty="0" smtClean="0"/>
          </a:p>
          <a:p>
            <a:endParaRPr lang="en-US" sz="2400" dirty="0"/>
          </a:p>
        </p:txBody>
      </p:sp>
      <p:sp>
        <p:nvSpPr>
          <p:cNvPr id="4" name="Title 1"/>
          <p:cNvSpPr>
            <a:spLocks noGrp="1"/>
          </p:cNvSpPr>
          <p:nvPr>
            <p:ph type="title"/>
          </p:nvPr>
        </p:nvSpPr>
        <p:spPr/>
        <p:txBody>
          <a:bodyPr/>
          <a:lstStyle/>
          <a:p>
            <a:r>
              <a:rPr lang="x-none" sz="3200" dirty="0" smtClean="0"/>
              <a:t>Основни критеријуми које да задовољи валидна студија “случај-контрола” </a:t>
            </a:r>
            <a:endParaRPr lang="en-US"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sr-Cyrl-CS" sz="2400" dirty="0" smtClean="0"/>
              <a:t>Репрезентативан узорак, који верно одсликава популацију према свим карактеристикама</a:t>
            </a:r>
          </a:p>
          <a:p>
            <a:r>
              <a:rPr lang="sr-Cyrl-CS" sz="2400" dirty="0" smtClean="0"/>
              <a:t>Генерализација резултата је могућа ако имамо репрезентативан узорак</a:t>
            </a:r>
          </a:p>
          <a:p>
            <a:r>
              <a:rPr lang="sr-Cyrl-CS" sz="2400" dirty="0" smtClean="0"/>
              <a:t>Одговарајућа опсервација испитаника и приказивање њихових карактеристика (дужина трајања болести, тежина обољења, ефикасност лечења и др.)</a:t>
            </a:r>
            <a:endParaRPr lang="sr-Latn-CS" sz="2400" dirty="0" smtClean="0"/>
          </a:p>
          <a:p>
            <a:endParaRPr lang="en-US" dirty="0"/>
          </a:p>
        </p:txBody>
      </p:sp>
      <p:sp>
        <p:nvSpPr>
          <p:cNvPr id="4" name="Title 1"/>
          <p:cNvSpPr>
            <a:spLocks noGrp="1"/>
          </p:cNvSpPr>
          <p:nvPr>
            <p:ph type="title"/>
          </p:nvPr>
        </p:nvSpPr>
        <p:spPr/>
        <p:txBody>
          <a:bodyPr/>
          <a:lstStyle/>
          <a:p>
            <a:r>
              <a:rPr lang="x-none" sz="3200" dirty="0" smtClean="0"/>
              <a:t>Основни критеријуми које да задовољи валидна студија пресека </a:t>
            </a:r>
            <a:endParaRPr lang="en-US"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3200" dirty="0" smtClean="0"/>
              <a:t>Основни критеријуми које да задовољи валидна студија “пре и после” </a:t>
            </a:r>
            <a:endParaRPr lang="en-US" sz="3200" dirty="0"/>
          </a:p>
        </p:txBody>
      </p:sp>
      <p:sp>
        <p:nvSpPr>
          <p:cNvPr id="3" name="Content Placeholder 2"/>
          <p:cNvSpPr>
            <a:spLocks noGrp="1"/>
          </p:cNvSpPr>
          <p:nvPr>
            <p:ph idx="1"/>
          </p:nvPr>
        </p:nvSpPr>
        <p:spPr/>
        <p:txBody>
          <a:bodyPr/>
          <a:lstStyle/>
          <a:p>
            <a:r>
              <a:rPr lang="sr-Cyrl-CS" sz="2400" dirty="0" smtClean="0"/>
              <a:t>Проспективни дизајн истраживања</a:t>
            </a:r>
          </a:p>
          <a:p>
            <a:r>
              <a:rPr lang="sr-Cyrl-CS" sz="2400" dirty="0" smtClean="0"/>
              <a:t>Консектувно се одабирају испитаници методом случајног избора, који су по карактеристикама слични општој популацији пацијената</a:t>
            </a:r>
          </a:p>
          <a:p>
            <a:r>
              <a:rPr lang="sr-Cyrl-CS" sz="2400" dirty="0" smtClean="0"/>
              <a:t>Мање од 25% пацијената је изгубљено из праћења, при чему се они не разликују значајно од осталих испитаника</a:t>
            </a:r>
          </a:p>
          <a:p>
            <a:endParaRPr lang="en-US"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3200" dirty="0" smtClean="0"/>
              <a:t>Основни критеријуми које да задовољи валидна серија случајева</a:t>
            </a:r>
            <a:endParaRPr lang="en-US" sz="3200" dirty="0"/>
          </a:p>
        </p:txBody>
      </p:sp>
      <p:sp>
        <p:nvSpPr>
          <p:cNvPr id="3" name="Content Placeholder 2"/>
          <p:cNvSpPr>
            <a:spLocks noGrp="1"/>
          </p:cNvSpPr>
          <p:nvPr>
            <p:ph idx="1"/>
          </p:nvPr>
        </p:nvSpPr>
        <p:spPr/>
        <p:txBody>
          <a:bodyPr/>
          <a:lstStyle/>
          <a:p>
            <a:pPr>
              <a:lnSpc>
                <a:spcPct val="90000"/>
              </a:lnSpc>
            </a:pPr>
            <a:r>
              <a:rPr lang="sr-Cyrl-CS" sz="2400" dirty="0" smtClean="0"/>
              <a:t>Проспективна студија</a:t>
            </a:r>
          </a:p>
          <a:p>
            <a:pPr>
              <a:lnSpc>
                <a:spcPct val="90000"/>
              </a:lnSpc>
            </a:pPr>
            <a:r>
              <a:rPr lang="sr-Cyrl-CS" sz="2400" dirty="0" smtClean="0"/>
              <a:t>Узастопно (један за другим) се бирају пацијенти који задовољавају критеријуме за избор</a:t>
            </a:r>
          </a:p>
          <a:p>
            <a:pPr>
              <a:lnSpc>
                <a:spcPct val="90000"/>
              </a:lnSpc>
            </a:pPr>
            <a:r>
              <a:rPr lang="sr-Cyrl-CS" sz="2400" dirty="0" smtClean="0"/>
              <a:t>Сви испитаници су у сличној фази обољења</a:t>
            </a:r>
          </a:p>
          <a:p>
            <a:pPr>
              <a:lnSpc>
                <a:spcPct val="90000"/>
              </a:lnSpc>
            </a:pPr>
            <a:r>
              <a:rPr lang="sr-Cyrl-CS" sz="2400" dirty="0" smtClean="0"/>
              <a:t>Објективна мерила за процену исхода</a:t>
            </a:r>
            <a:endParaRPr lang="sr-Latn-CS" sz="2400" dirty="0" smtClean="0"/>
          </a:p>
          <a:p>
            <a:endParaRPr lang="en-US"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smtClean="0"/>
              <a:t>Општи критеријуми за процену валидности свих врста студија</a:t>
            </a:r>
            <a:endParaRPr lang="en-US" dirty="0"/>
          </a:p>
        </p:txBody>
      </p:sp>
      <p:sp>
        <p:nvSpPr>
          <p:cNvPr id="3" name="Content Placeholder 2"/>
          <p:cNvSpPr>
            <a:spLocks noGrp="1"/>
          </p:cNvSpPr>
          <p:nvPr>
            <p:ph idx="1"/>
          </p:nvPr>
        </p:nvSpPr>
        <p:spPr/>
        <p:txBody>
          <a:bodyPr/>
          <a:lstStyle/>
          <a:p>
            <a:pPr>
              <a:lnSpc>
                <a:spcPct val="90000"/>
              </a:lnSpc>
            </a:pPr>
            <a:r>
              <a:rPr lang="sr-Cyrl-CS" sz="2800" b="1" dirty="0" smtClean="0"/>
              <a:t>Величина узорка</a:t>
            </a:r>
            <a:r>
              <a:rPr lang="sr-Cyrl-CS" sz="2400" b="1" dirty="0" smtClean="0"/>
              <a:t>,</a:t>
            </a:r>
            <a:r>
              <a:rPr lang="sr-Cyrl-CS" sz="2400" dirty="0" smtClean="0"/>
              <a:t> која зависи од:</a:t>
            </a:r>
          </a:p>
          <a:p>
            <a:pPr lvl="2">
              <a:lnSpc>
                <a:spcPct val="90000"/>
              </a:lnSpc>
              <a:buFont typeface="Candara" pitchFamily="34" charset="0"/>
              <a:buChar char="–"/>
            </a:pPr>
            <a:r>
              <a:rPr lang="sr-Cyrl-CS" dirty="0" smtClean="0"/>
              <a:t>Врсте статистичког теста који ће бити коришћен</a:t>
            </a:r>
          </a:p>
          <a:p>
            <a:pPr lvl="2">
              <a:lnSpc>
                <a:spcPct val="90000"/>
              </a:lnSpc>
              <a:buFont typeface="Candara" pitchFamily="34" charset="0"/>
              <a:buChar char="–"/>
            </a:pPr>
            <a:r>
              <a:rPr lang="sr-Cyrl-CS" dirty="0" smtClean="0"/>
              <a:t>Величине ефекта (везе између узрока и исхода у узорку)</a:t>
            </a:r>
          </a:p>
          <a:p>
            <a:pPr lvl="2">
              <a:lnSpc>
                <a:spcPct val="90000"/>
              </a:lnSpc>
              <a:buFont typeface="Candara" pitchFamily="34" charset="0"/>
              <a:buChar char="–"/>
            </a:pPr>
            <a:r>
              <a:rPr lang="sr-Cyrl-CS" dirty="0" smtClean="0"/>
              <a:t>Варијабилности величине ефекта (нпр. </a:t>
            </a:r>
            <a:r>
              <a:rPr lang="sr-Latn-CS" i="1" dirty="0" smtClean="0"/>
              <a:t>SD</a:t>
            </a:r>
            <a:r>
              <a:rPr lang="sr-Cyrl-CS" dirty="0" smtClean="0"/>
              <a:t>)</a:t>
            </a:r>
          </a:p>
          <a:p>
            <a:pPr lvl="2">
              <a:lnSpc>
                <a:spcPct val="90000"/>
              </a:lnSpc>
              <a:buFont typeface="Candara" pitchFamily="34" charset="0"/>
              <a:buChar char="–"/>
            </a:pPr>
            <a:r>
              <a:rPr lang="sr-Cyrl-CS" dirty="0" smtClean="0">
                <a:sym typeface="Symbol" pitchFamily="18" charset="2"/>
              </a:rPr>
              <a:t>Нивоа статистичке значајности (</a:t>
            </a:r>
            <a:r>
              <a:rPr lang="el-GR" dirty="0" smtClean="0">
                <a:sym typeface="Symbol" pitchFamily="18" charset="2"/>
              </a:rPr>
              <a:t>α</a:t>
            </a:r>
            <a:r>
              <a:rPr lang="sr-Cyrl-CS" dirty="0" smtClean="0">
                <a:sym typeface="Symbol" pitchFamily="18" charset="2"/>
              </a:rPr>
              <a:t>) и снаге студије (најмање 80%)</a:t>
            </a:r>
            <a:endParaRPr lang="sr-Cyrl-CS" dirty="0" smtClean="0"/>
          </a:p>
          <a:p>
            <a:pPr>
              <a:lnSpc>
                <a:spcPct val="90000"/>
              </a:lnSpc>
            </a:pPr>
            <a:r>
              <a:rPr lang="sr-Cyrl-CS" sz="2800" b="1" dirty="0" smtClean="0"/>
              <a:t>Избор статистичких метода у обради резултата</a:t>
            </a:r>
            <a:endParaRPr lang="en-US"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Клиничка значајност резултата публиковане студије</a:t>
            </a:r>
            <a:endParaRPr lang="en-US" dirty="0"/>
          </a:p>
        </p:txBody>
      </p:sp>
      <p:sp>
        <p:nvSpPr>
          <p:cNvPr id="3" name="Content Placeholder 2"/>
          <p:cNvSpPr>
            <a:spLocks noGrp="1"/>
          </p:cNvSpPr>
          <p:nvPr>
            <p:ph idx="1"/>
          </p:nvPr>
        </p:nvSpPr>
        <p:spPr/>
        <p:txBody>
          <a:bodyPr/>
          <a:lstStyle/>
          <a:p>
            <a:r>
              <a:rPr lang="x-none" sz="2400" dirty="0" smtClean="0"/>
              <a:t>Смањење релативног ризика (односа инциденце исхода у упоређиваним групама)</a:t>
            </a:r>
          </a:p>
          <a:p>
            <a:r>
              <a:rPr lang="x-none" sz="2400" dirty="0" smtClean="0"/>
              <a:t>Смањење апсолутног ризика (разлике у инциденци исхода у упоређиваним групама)</a:t>
            </a:r>
          </a:p>
          <a:p>
            <a:r>
              <a:rPr lang="x-none" sz="2400" dirty="0" smtClean="0"/>
              <a:t>Однос шанси (</a:t>
            </a:r>
            <a:r>
              <a:rPr lang="x-none" sz="2400" i="1" dirty="0" smtClean="0"/>
              <a:t>odds ratio</a:t>
            </a:r>
            <a:r>
              <a:rPr lang="x-none" sz="2400" dirty="0" smtClean="0"/>
              <a:t>) – однос исхода у групи изложених и неизложених фактору ризика </a:t>
            </a:r>
          </a:p>
          <a:p>
            <a:r>
              <a:rPr lang="en-US" sz="2400" dirty="0" err="1" smtClean="0"/>
              <a:t>Број</a:t>
            </a:r>
            <a:r>
              <a:rPr lang="en-US" sz="2400" dirty="0" smtClean="0"/>
              <a:t> </a:t>
            </a:r>
            <a:r>
              <a:rPr lang="en-US" sz="2400" dirty="0" err="1" smtClean="0"/>
              <a:t>болесника</a:t>
            </a:r>
            <a:r>
              <a:rPr lang="en-US" sz="2400" dirty="0" smtClean="0"/>
              <a:t> </a:t>
            </a:r>
            <a:r>
              <a:rPr lang="en-US" sz="2400" dirty="0" err="1" smtClean="0"/>
              <a:t>који</a:t>
            </a:r>
            <a:r>
              <a:rPr lang="en-US" sz="2400" dirty="0" smtClean="0"/>
              <a:t> </a:t>
            </a:r>
            <a:r>
              <a:rPr lang="en-US" sz="2400" dirty="0" err="1" smtClean="0"/>
              <a:t>треба</a:t>
            </a:r>
            <a:r>
              <a:rPr lang="en-US" sz="2400" dirty="0" smtClean="0"/>
              <a:t> </a:t>
            </a:r>
            <a:r>
              <a:rPr lang="en-US" sz="2400" dirty="0" err="1" smtClean="0"/>
              <a:t>да</a:t>
            </a:r>
            <a:r>
              <a:rPr lang="en-US" sz="2400" dirty="0" smtClean="0"/>
              <a:t> </a:t>
            </a:r>
            <a:r>
              <a:rPr lang="en-US" sz="2400" dirty="0" err="1" smtClean="0"/>
              <a:t>примају</a:t>
            </a:r>
            <a:r>
              <a:rPr lang="en-US" sz="2400" dirty="0" smtClean="0"/>
              <a:t> </a:t>
            </a:r>
            <a:r>
              <a:rPr lang="en-US" sz="2400" dirty="0" err="1" smtClean="0"/>
              <a:t>нови</a:t>
            </a:r>
            <a:r>
              <a:rPr lang="en-US" sz="2400" dirty="0" smtClean="0"/>
              <a:t> </a:t>
            </a:r>
            <a:r>
              <a:rPr lang="en-US" sz="2400" dirty="0" err="1" smtClean="0"/>
              <a:t>лек</a:t>
            </a:r>
            <a:r>
              <a:rPr lang="en-US" sz="2400" dirty="0" smtClean="0"/>
              <a:t> </a:t>
            </a:r>
            <a:r>
              <a:rPr lang="en-US" sz="2400" dirty="0" err="1" smtClean="0"/>
              <a:t>да</a:t>
            </a:r>
            <a:r>
              <a:rPr lang="en-US" sz="2400" dirty="0" smtClean="0"/>
              <a:t> </a:t>
            </a:r>
            <a:r>
              <a:rPr lang="en-US" sz="2400" dirty="0" err="1" smtClean="0"/>
              <a:t>би</a:t>
            </a:r>
            <a:r>
              <a:rPr lang="en-US" sz="2400" dirty="0" smtClean="0"/>
              <a:t> </a:t>
            </a:r>
            <a:r>
              <a:rPr lang="en-US" sz="2400" dirty="0" err="1" smtClean="0"/>
              <a:t>се</a:t>
            </a:r>
            <a:r>
              <a:rPr lang="en-US" sz="2400" dirty="0" smtClean="0"/>
              <a:t> </a:t>
            </a:r>
            <a:r>
              <a:rPr lang="en-US" sz="2400" dirty="0" err="1" smtClean="0"/>
              <a:t>код</a:t>
            </a:r>
            <a:r>
              <a:rPr lang="en-US" sz="2400" dirty="0" smtClean="0"/>
              <a:t> </a:t>
            </a:r>
            <a:r>
              <a:rPr lang="en-US" sz="2400" dirty="0" err="1" smtClean="0"/>
              <a:t>једног</a:t>
            </a:r>
            <a:r>
              <a:rPr lang="en-US" sz="2400" dirty="0" smtClean="0"/>
              <a:t> </a:t>
            </a:r>
            <a:r>
              <a:rPr lang="en-US" sz="2400" dirty="0" err="1" smtClean="0"/>
              <a:t>од</a:t>
            </a:r>
            <a:r>
              <a:rPr lang="en-US" sz="2400" dirty="0" smtClean="0"/>
              <a:t> </a:t>
            </a:r>
            <a:r>
              <a:rPr lang="en-US" sz="2400" dirty="0" err="1" smtClean="0"/>
              <a:t>њих</a:t>
            </a:r>
            <a:r>
              <a:rPr lang="en-US" sz="2400" dirty="0" smtClean="0"/>
              <a:t> </a:t>
            </a:r>
            <a:r>
              <a:rPr lang="en-US" sz="2400" dirty="0" err="1" smtClean="0"/>
              <a:t>спречио</a:t>
            </a:r>
            <a:r>
              <a:rPr lang="en-US" sz="2400" dirty="0" smtClean="0"/>
              <a:t> </a:t>
            </a:r>
            <a:r>
              <a:rPr lang="en-US" sz="2400" dirty="0" err="1" smtClean="0"/>
              <a:t>негативан</a:t>
            </a:r>
            <a:r>
              <a:rPr lang="en-US" sz="2400" dirty="0" smtClean="0"/>
              <a:t> </a:t>
            </a:r>
            <a:r>
              <a:rPr lang="en-US" sz="2400" dirty="0" err="1" smtClean="0"/>
              <a:t>исход</a:t>
            </a:r>
            <a:r>
              <a:rPr lang="en-US" sz="2400" dirty="0" smtClean="0"/>
              <a:t>  - </a:t>
            </a:r>
            <a:r>
              <a:rPr lang="en-US" sz="2400" i="1" dirty="0" smtClean="0"/>
              <a:t>Number Needed to Treat </a:t>
            </a:r>
            <a:r>
              <a:rPr lang="en-US" sz="2400" dirty="0" smtClean="0"/>
              <a:t>(</a:t>
            </a:r>
            <a:r>
              <a:rPr lang="en-US" sz="2400" i="1" dirty="0" smtClean="0"/>
              <a:t>NNT</a:t>
            </a:r>
            <a:r>
              <a:rPr lang="en-US" sz="2400" dirty="0" smtClean="0"/>
              <a:t>) </a:t>
            </a:r>
            <a:endParaRPr lang="x-none" sz="2400" dirty="0" smtClean="0"/>
          </a:p>
          <a:p>
            <a:r>
              <a:rPr lang="x-none" sz="2400" dirty="0" smtClean="0"/>
              <a:t>Границе поверења (</a:t>
            </a:r>
            <a:r>
              <a:rPr lang="x-none" sz="2400" i="1" dirty="0" smtClean="0"/>
              <a:t>confidence limits</a:t>
            </a:r>
            <a:r>
              <a:rPr lang="x-none" sz="2400" dirty="0" smtClean="0"/>
              <a:t>) за </a:t>
            </a:r>
            <a:r>
              <a:rPr lang="en-US" sz="2400" i="1" dirty="0" smtClean="0"/>
              <a:t>NNT</a:t>
            </a:r>
            <a:endParaRPr lang="x-none" sz="2400" i="1" dirty="0" smtClean="0"/>
          </a:p>
          <a:p>
            <a:r>
              <a:rPr lang="x-none" sz="2400" dirty="0" smtClean="0"/>
              <a:t>Важно је узети у обзир преваленцу исхода</a:t>
            </a:r>
            <a:endParaRPr 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i="1" dirty="0" smtClean="0"/>
              <a:t>NNT</a:t>
            </a:r>
            <a:endParaRPr lang="en-US" i="1" dirty="0"/>
          </a:p>
        </p:txBody>
      </p:sp>
      <p:sp>
        <p:nvSpPr>
          <p:cNvPr id="3" name="Content Placeholder 2"/>
          <p:cNvSpPr>
            <a:spLocks noGrp="1"/>
          </p:cNvSpPr>
          <p:nvPr>
            <p:ph idx="1"/>
          </p:nvPr>
        </p:nvSpPr>
        <p:spPr/>
        <p:txBody>
          <a:bodyPr/>
          <a:lstStyle/>
          <a:p>
            <a:r>
              <a:rPr lang="sr-Latn-CS" sz="2400" i="1" dirty="0" smtClean="0"/>
              <a:t>NNT=1/ARR</a:t>
            </a:r>
            <a:r>
              <a:rPr lang="sr-Latn-CS" sz="2400" dirty="0" smtClean="0"/>
              <a:t> (</a:t>
            </a:r>
            <a:r>
              <a:rPr lang="x-none" sz="2400" dirty="0" smtClean="0"/>
              <a:t>реципрочна вредност смањења апсолутног ризика)</a:t>
            </a:r>
          </a:p>
          <a:p>
            <a:pPr>
              <a:lnSpc>
                <a:spcPct val="85000"/>
              </a:lnSpc>
            </a:pPr>
            <a:r>
              <a:rPr lang="x-none" sz="2400" i="1" dirty="0" smtClean="0"/>
              <a:t>CL</a:t>
            </a:r>
            <a:r>
              <a:rPr lang="x-none" sz="2400" dirty="0" smtClean="0"/>
              <a:t> за </a:t>
            </a:r>
            <a:r>
              <a:rPr lang="x-none" sz="2400" i="1" dirty="0" smtClean="0"/>
              <a:t>NNT</a:t>
            </a:r>
            <a:r>
              <a:rPr lang="x-none" sz="2400" dirty="0" smtClean="0"/>
              <a:t> се рачуна када се узме реципрочна вредност </a:t>
            </a:r>
            <a:r>
              <a:rPr lang="x-none" sz="2400" i="1" dirty="0" smtClean="0"/>
              <a:t>CL </a:t>
            </a:r>
            <a:r>
              <a:rPr lang="x-none" sz="2400" dirty="0" smtClean="0"/>
              <a:t>за</a:t>
            </a:r>
            <a:r>
              <a:rPr lang="x-none" sz="2400" i="1" dirty="0" smtClean="0"/>
              <a:t> </a:t>
            </a:r>
            <a:r>
              <a:rPr lang="x-none" sz="2400" dirty="0" smtClean="0"/>
              <a:t>ARR</a:t>
            </a:r>
          </a:p>
          <a:p>
            <a:pPr>
              <a:lnSpc>
                <a:spcPct val="85000"/>
              </a:lnSpc>
            </a:pPr>
            <a:r>
              <a:rPr lang="ru-RU" sz="2400" dirty="0" smtClean="0"/>
              <a:t>Сматра се да </a:t>
            </a:r>
            <a:r>
              <a:rPr lang="ru-RU" sz="2400" b="1" dirty="0" smtClean="0"/>
              <a:t>значајан ефекат</a:t>
            </a:r>
            <a:r>
              <a:rPr lang="ru-RU" sz="2400" dirty="0" smtClean="0"/>
              <a:t> постоји када треба лечити мање од 15 болесника да би се избегао нежељени исход код једног од њих, али то је само слободна процена, која доста зависи од тежине нежељеног исхода </a:t>
            </a:r>
          </a:p>
          <a:p>
            <a:pPr>
              <a:lnSpc>
                <a:spcPct val="85000"/>
              </a:lnSpc>
            </a:pPr>
            <a:r>
              <a:rPr lang="ru-RU" sz="2400" dirty="0" smtClean="0"/>
              <a:t>Ако је нежељени исход смрт, онда можда вреди лечити и 20 болесника да би се један од њих спасао</a:t>
            </a:r>
            <a:endParaRPr lang="en-US"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i="1" dirty="0" smtClean="0"/>
              <a:t>NNT </a:t>
            </a:r>
            <a:endParaRPr lang="en-US" i="1" dirty="0"/>
          </a:p>
        </p:txBody>
      </p:sp>
      <p:sp>
        <p:nvSpPr>
          <p:cNvPr id="3" name="Content Placeholder 2"/>
          <p:cNvSpPr>
            <a:spLocks noGrp="1"/>
          </p:cNvSpPr>
          <p:nvPr>
            <p:ph idx="1"/>
          </p:nvPr>
        </p:nvSpPr>
        <p:spPr/>
        <p:txBody>
          <a:bodyPr/>
          <a:lstStyle/>
          <a:p>
            <a:r>
              <a:rPr lang="en-US" sz="2800" dirty="0" err="1" smtClean="0"/>
              <a:t>Како</a:t>
            </a:r>
            <a:r>
              <a:rPr lang="en-US" sz="2800" dirty="0" smtClean="0"/>
              <a:t> </a:t>
            </a:r>
            <a:r>
              <a:rPr lang="en-US" sz="2800" dirty="0" err="1" smtClean="0"/>
              <a:t>израчунати</a:t>
            </a:r>
            <a:r>
              <a:rPr lang="en-US" sz="2800" dirty="0" smtClean="0"/>
              <a:t> </a:t>
            </a:r>
            <a:r>
              <a:rPr lang="x-none" sz="2800" i="1" dirty="0" smtClean="0"/>
              <a:t>NNT</a:t>
            </a:r>
            <a:r>
              <a:rPr lang="en-US" sz="2800" dirty="0" smtClean="0"/>
              <a:t> </a:t>
            </a:r>
            <a:r>
              <a:rPr lang="en-US" sz="2800" dirty="0" err="1" smtClean="0"/>
              <a:t>ако</a:t>
            </a:r>
            <a:r>
              <a:rPr lang="en-US" sz="2800" dirty="0" smtClean="0"/>
              <a:t> у </a:t>
            </a:r>
            <a:r>
              <a:rPr lang="en-US" sz="2800" dirty="0" err="1" smtClean="0"/>
              <a:t>студији</a:t>
            </a:r>
            <a:r>
              <a:rPr lang="en-US" sz="2800" dirty="0" smtClean="0"/>
              <a:t> </a:t>
            </a:r>
            <a:r>
              <a:rPr lang="en-US" sz="2800" dirty="0" err="1" smtClean="0"/>
              <a:t>дају</a:t>
            </a:r>
            <a:r>
              <a:rPr lang="en-US" sz="2800" dirty="0" smtClean="0"/>
              <a:t> </a:t>
            </a:r>
            <a:r>
              <a:rPr lang="en-US" sz="2800" dirty="0" err="1" smtClean="0"/>
              <a:t>као</a:t>
            </a:r>
            <a:r>
              <a:rPr lang="en-US" sz="2800" dirty="0" smtClean="0"/>
              <a:t> </a:t>
            </a:r>
            <a:r>
              <a:rPr lang="en-US" sz="2800" dirty="0" err="1" smtClean="0"/>
              <a:t>резултат</a:t>
            </a:r>
            <a:r>
              <a:rPr lang="en-US" sz="2800" dirty="0" smtClean="0"/>
              <a:t> </a:t>
            </a:r>
            <a:r>
              <a:rPr lang="en-US" sz="2800" dirty="0" err="1" smtClean="0"/>
              <a:t>само</a:t>
            </a:r>
            <a:r>
              <a:rPr lang="en-US" sz="2800" dirty="0" smtClean="0"/>
              <a:t> </a:t>
            </a:r>
            <a:r>
              <a:rPr lang="en-US" sz="2800" i="1" dirty="0" smtClean="0"/>
              <a:t>OR</a:t>
            </a:r>
            <a:r>
              <a:rPr lang="en-US" sz="2800" dirty="0" smtClean="0"/>
              <a:t>?</a:t>
            </a:r>
          </a:p>
          <a:p>
            <a:r>
              <a:rPr lang="sr-Cyrl-CS" sz="2800" dirty="0" smtClean="0"/>
              <a:t>Путем</a:t>
            </a:r>
            <a:r>
              <a:rPr lang="en-US" sz="2800" dirty="0" smtClean="0"/>
              <a:t> </a:t>
            </a:r>
            <a:r>
              <a:rPr lang="en-US" sz="2800" dirty="0" err="1" smtClean="0"/>
              <a:t>следеће</a:t>
            </a:r>
            <a:r>
              <a:rPr lang="en-US" sz="2800" dirty="0" smtClean="0"/>
              <a:t> </a:t>
            </a:r>
            <a:r>
              <a:rPr lang="en-US" sz="2800" dirty="0" err="1" smtClean="0"/>
              <a:t>формуле</a:t>
            </a:r>
            <a:r>
              <a:rPr lang="en-US" sz="2800" dirty="0" smtClean="0"/>
              <a:t>:</a:t>
            </a:r>
          </a:p>
          <a:p>
            <a:pPr>
              <a:buFontTx/>
              <a:buNone/>
            </a:pPr>
            <a:r>
              <a:rPr lang="sr-Cyrl-CS" sz="2800" dirty="0" smtClean="0"/>
              <a:t>	</a:t>
            </a:r>
            <a:r>
              <a:rPr lang="en-US" sz="2800" i="1" dirty="0" smtClean="0"/>
              <a:t>NNT =</a:t>
            </a:r>
            <a:r>
              <a:rPr lang="en-US" sz="2800" i="1" dirty="0" smtClean="0">
                <a:latin typeface="YUDutchR" pitchFamily="2" charset="0"/>
              </a:rPr>
              <a:t> </a:t>
            </a:r>
            <a:r>
              <a:rPr lang="en-US" sz="2800" i="1" dirty="0" smtClean="0"/>
              <a:t>{1-[C x (1-OR)]}/[(1-C) x C x (1-OR)]</a:t>
            </a:r>
          </a:p>
          <a:p>
            <a:pPr lvl="2">
              <a:buFontTx/>
              <a:buNone/>
            </a:pPr>
            <a:r>
              <a:rPr lang="en-US" sz="2800" dirty="0" smtClean="0"/>
              <a:t>C = </a:t>
            </a:r>
            <a:r>
              <a:rPr lang="en-US" sz="2800" dirty="0" err="1" smtClean="0"/>
              <a:t>учесталост</a:t>
            </a:r>
            <a:r>
              <a:rPr lang="en-US" sz="2800" dirty="0" smtClean="0"/>
              <a:t> </a:t>
            </a:r>
            <a:r>
              <a:rPr lang="en-US" sz="2800" dirty="0" err="1" smtClean="0"/>
              <a:t>појаве</a:t>
            </a:r>
            <a:r>
              <a:rPr lang="en-US" sz="2800" dirty="0" smtClean="0"/>
              <a:t> </a:t>
            </a:r>
            <a:r>
              <a:rPr lang="en-US" sz="2800" dirty="0" err="1" smtClean="0"/>
              <a:t>која</a:t>
            </a:r>
            <a:r>
              <a:rPr lang="en-US" sz="2800" dirty="0" smtClean="0"/>
              <a:t> </a:t>
            </a:r>
            <a:r>
              <a:rPr lang="en-US" sz="2800" dirty="0" err="1" smtClean="0"/>
              <a:t>се</a:t>
            </a:r>
            <a:r>
              <a:rPr lang="en-US" sz="2800" dirty="0" smtClean="0"/>
              <a:t> </a:t>
            </a:r>
            <a:r>
              <a:rPr lang="en-US" sz="2800" dirty="0" err="1" smtClean="0"/>
              <a:t>лечи</a:t>
            </a:r>
            <a:r>
              <a:rPr lang="x-none" sz="2800" i="1" dirty="0" smtClean="0"/>
              <a:t> </a:t>
            </a:r>
            <a:endParaRPr lang="en-US" sz="2800" i="1" dirty="0" smtClean="0"/>
          </a:p>
          <a:p>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Рангирање клиничких студија према значају за рутинску праксу</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x-none" sz="2400" dirty="0" smtClean="0"/>
              <a:t>Мета-анализе</a:t>
            </a:r>
          </a:p>
          <a:p>
            <a:pPr marL="514350" indent="-514350">
              <a:buFont typeface="+mj-lt"/>
              <a:buAutoNum type="arabicPeriod"/>
            </a:pPr>
            <a:r>
              <a:rPr lang="x-none" sz="2400" dirty="0" smtClean="0"/>
              <a:t>Систематски прегледни чланци</a:t>
            </a:r>
          </a:p>
          <a:p>
            <a:pPr marL="514350" indent="-514350">
              <a:buFont typeface="+mj-lt"/>
              <a:buAutoNum type="arabicPeriod"/>
            </a:pPr>
            <a:r>
              <a:rPr lang="x-none" sz="2400" dirty="0" smtClean="0"/>
              <a:t>Рандомизоване контролисане студије (експерименталне)</a:t>
            </a:r>
          </a:p>
          <a:p>
            <a:pPr marL="514350" indent="-514350">
              <a:buFont typeface="+mj-lt"/>
              <a:buAutoNum type="arabicPeriod"/>
            </a:pPr>
            <a:r>
              <a:rPr lang="x-none" sz="2400" dirty="0" smtClean="0"/>
              <a:t>Кохортне студије*</a:t>
            </a:r>
          </a:p>
          <a:p>
            <a:pPr marL="514350" indent="-514350">
              <a:buFont typeface="+mj-lt"/>
              <a:buAutoNum type="arabicPeriod"/>
            </a:pPr>
            <a:r>
              <a:rPr lang="x-none" sz="2400" dirty="0" smtClean="0"/>
              <a:t>Студије типа “случај-контрола”*</a:t>
            </a:r>
          </a:p>
          <a:p>
            <a:pPr marL="514350" indent="-514350">
              <a:buFont typeface="+mj-lt"/>
              <a:buAutoNum type="arabicPeriod"/>
            </a:pPr>
            <a:r>
              <a:rPr lang="x-none" sz="2400" dirty="0" smtClean="0"/>
              <a:t>Студије пресека*</a:t>
            </a:r>
          </a:p>
          <a:p>
            <a:pPr marL="514350" indent="-514350">
              <a:buFont typeface="+mj-lt"/>
              <a:buAutoNum type="arabicPeriod"/>
            </a:pPr>
            <a:r>
              <a:rPr lang="x-none" sz="2400" dirty="0" smtClean="0"/>
              <a:t>Студије “пре и после”*, серије случајева*</a:t>
            </a:r>
          </a:p>
          <a:p>
            <a:pPr marL="514350" indent="-514350">
              <a:buFont typeface="+mj-lt"/>
              <a:buAutoNum type="arabicPeriod"/>
            </a:pPr>
            <a:r>
              <a:rPr lang="x-none" sz="2400" dirty="0" smtClean="0"/>
              <a:t>Прикази једног или неколико случајева*</a:t>
            </a:r>
          </a:p>
          <a:p>
            <a:pPr marL="514350" indent="-514350">
              <a:buNone/>
            </a:pPr>
            <a:r>
              <a:rPr lang="x-none" sz="2000" dirty="0" smtClean="0"/>
              <a:t>* Опсервационе (неексперименталне) студије: аналитичке имају већи значај од дескриптивних</a:t>
            </a:r>
            <a:endParaRPr lang="en-US"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3200" dirty="0" smtClean="0"/>
              <a:t>Други значајни критеријуми методолошке валидности и клиничке значајности </a:t>
            </a:r>
            <a:endParaRPr lang="en-US" sz="3200" dirty="0"/>
          </a:p>
        </p:txBody>
      </p:sp>
      <p:sp>
        <p:nvSpPr>
          <p:cNvPr id="3" name="Content Placeholder 2"/>
          <p:cNvSpPr>
            <a:spLocks noGrp="1"/>
          </p:cNvSpPr>
          <p:nvPr>
            <p:ph idx="1"/>
          </p:nvPr>
        </p:nvSpPr>
        <p:spPr/>
        <p:txBody>
          <a:bodyPr/>
          <a:lstStyle/>
          <a:p>
            <a:r>
              <a:rPr lang="x-none" dirty="0" smtClean="0"/>
              <a:t>Пример - студије где су испитивана нежељена дејства лекова, које могу дизајниране као:</a:t>
            </a:r>
          </a:p>
          <a:p>
            <a:pPr lvl="1"/>
            <a:r>
              <a:rPr lang="x-none" dirty="0" smtClean="0"/>
              <a:t>РКС</a:t>
            </a:r>
          </a:p>
          <a:p>
            <a:pPr lvl="1"/>
            <a:r>
              <a:rPr lang="x-none" dirty="0" smtClean="0"/>
              <a:t>Кохортне студије</a:t>
            </a:r>
          </a:p>
          <a:p>
            <a:pPr lvl="1"/>
            <a:r>
              <a:rPr lang="x-none" dirty="0" smtClean="0"/>
              <a:t>Студије типа “случај-контрола”</a:t>
            </a:r>
          </a:p>
          <a:p>
            <a:pPr lvl="1"/>
            <a:r>
              <a:rPr lang="x-none" dirty="0" smtClean="0"/>
              <a:t>Студије пресека, и др.</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Критеријуми валидности студија о НД лекова</a:t>
            </a:r>
            <a:endParaRPr lang="en-US" dirty="0"/>
          </a:p>
        </p:txBody>
      </p:sp>
      <p:sp>
        <p:nvSpPr>
          <p:cNvPr id="3" name="Content Placeholder 2"/>
          <p:cNvSpPr>
            <a:spLocks noGrp="1"/>
          </p:cNvSpPr>
          <p:nvPr>
            <p:ph idx="1"/>
          </p:nvPr>
        </p:nvSpPr>
        <p:spPr/>
        <p:txBody>
          <a:bodyPr/>
          <a:lstStyle/>
          <a:p>
            <a:r>
              <a:rPr lang="it-IT" sz="2800" dirty="0" smtClean="0"/>
              <a:t>Да ли су докази о нежељеним дејствима валидни</a:t>
            </a:r>
            <a:r>
              <a:rPr lang="en-US" sz="2800" dirty="0" smtClean="0"/>
              <a:t>? </a:t>
            </a:r>
            <a:endParaRPr lang="x-none" sz="2800" dirty="0" smtClean="0"/>
          </a:p>
          <a:p>
            <a:pPr lvl="1"/>
            <a:r>
              <a:rPr lang="it-IT" sz="2400" dirty="0" smtClean="0"/>
              <a:t>Да ли су групе болесника у студији биле у свему сличне</a:t>
            </a:r>
            <a:r>
              <a:rPr lang="en-US" sz="2400" dirty="0" smtClean="0"/>
              <a:t>, </a:t>
            </a:r>
            <a:r>
              <a:rPr lang="it-IT" sz="2400" dirty="0" smtClean="0"/>
              <a:t>изузев у изложености новом леку</a:t>
            </a:r>
            <a:r>
              <a:rPr lang="en-US" sz="2400" dirty="0" smtClean="0"/>
              <a:t>?</a:t>
            </a:r>
          </a:p>
          <a:p>
            <a:pPr lvl="1"/>
            <a:r>
              <a:rPr lang="it-IT" sz="2400" dirty="0" smtClean="0"/>
              <a:t>Да ли су ефекти и нежељена дејства регистровани на исти начин у обе групе</a:t>
            </a:r>
            <a:r>
              <a:rPr lang="en-US" sz="2400" dirty="0" smtClean="0"/>
              <a:t>?</a:t>
            </a:r>
          </a:p>
          <a:p>
            <a:pPr lvl="1"/>
            <a:r>
              <a:rPr lang="it-IT" sz="2400" dirty="0" smtClean="0"/>
              <a:t>Да ли су пацијенти праћени комплетно и довољно дуго</a:t>
            </a:r>
            <a:r>
              <a:rPr lang="en-US" sz="2400" dirty="0" smtClean="0"/>
              <a:t>? </a:t>
            </a:r>
          </a:p>
          <a:p>
            <a:pPr lvl="2"/>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Критеријуми валидности студија о НД лекова</a:t>
            </a:r>
            <a:endParaRPr lang="en-US" dirty="0"/>
          </a:p>
        </p:txBody>
      </p:sp>
      <p:sp>
        <p:nvSpPr>
          <p:cNvPr id="3" name="Content Placeholder 2"/>
          <p:cNvSpPr>
            <a:spLocks noGrp="1"/>
          </p:cNvSpPr>
          <p:nvPr>
            <p:ph idx="1"/>
          </p:nvPr>
        </p:nvSpPr>
        <p:spPr/>
        <p:txBody>
          <a:bodyPr/>
          <a:lstStyle/>
          <a:p>
            <a:r>
              <a:rPr lang="it-IT" sz="2400" dirty="0" smtClean="0"/>
              <a:t>Да ли резултати задовољавају</a:t>
            </a:r>
            <a:r>
              <a:rPr lang="en-US" sz="2400" dirty="0" smtClean="0"/>
              <a:t> “</a:t>
            </a:r>
            <a:r>
              <a:rPr lang="it-IT" sz="2400" dirty="0" smtClean="0"/>
              <a:t>неке</a:t>
            </a:r>
            <a:r>
              <a:rPr lang="sr-Cyrl-CS" sz="2400" dirty="0" smtClean="0"/>
              <a:t>”</a:t>
            </a:r>
            <a:r>
              <a:rPr lang="it-IT" sz="2400" dirty="0" smtClean="0"/>
              <a:t> дијагностичке тестове за узрочност</a:t>
            </a:r>
            <a:r>
              <a:rPr lang="en-US" sz="2400" dirty="0" smtClean="0"/>
              <a:t>?</a:t>
            </a:r>
          </a:p>
          <a:p>
            <a:pPr marL="1069975" lvl="2" indent="-376238"/>
            <a:r>
              <a:rPr lang="it-IT" sz="2000" dirty="0" smtClean="0"/>
              <a:t>Да ли је јасно да је излагање леку претходило појави нежељеног дејства</a:t>
            </a:r>
            <a:r>
              <a:rPr lang="en-US" sz="2000" dirty="0" smtClean="0"/>
              <a:t>?</a:t>
            </a:r>
          </a:p>
          <a:p>
            <a:pPr marL="1069975" lvl="2" indent="-376238"/>
            <a:r>
              <a:rPr lang="it-IT" sz="2000" dirty="0" smtClean="0"/>
              <a:t>Да ли постоји веза између дозе и </a:t>
            </a:r>
            <a:r>
              <a:rPr lang="x-none" sz="2000" dirty="0" smtClean="0"/>
              <a:t>нежељеног </a:t>
            </a:r>
            <a:r>
              <a:rPr lang="it-IT" sz="2000" dirty="0" smtClean="0"/>
              <a:t>ефекта</a:t>
            </a:r>
            <a:r>
              <a:rPr lang="en-US" sz="2000" dirty="0" smtClean="0"/>
              <a:t>?</a:t>
            </a:r>
          </a:p>
          <a:p>
            <a:pPr marL="1069975" lvl="2" indent="-376238"/>
            <a:r>
              <a:rPr lang="it-IT" sz="2000" dirty="0" smtClean="0"/>
              <a:t>Постоје ли подаци који говоре о повлачењу нежељеног ефекта после прекида примене лека или о поновној појави нежељеног </a:t>
            </a:r>
            <a:r>
              <a:rPr lang="x-none" sz="2000" dirty="0" smtClean="0"/>
              <a:t>дејства </a:t>
            </a:r>
            <a:r>
              <a:rPr lang="it-IT" sz="2000" dirty="0" smtClean="0"/>
              <a:t>после поновне примене лека</a:t>
            </a:r>
            <a:r>
              <a:rPr lang="en-US" sz="2000" dirty="0" smtClean="0"/>
              <a:t>?</a:t>
            </a:r>
          </a:p>
          <a:p>
            <a:pPr marL="1069975" lvl="2" indent="-376238"/>
            <a:r>
              <a:rPr lang="it-IT" sz="2000" dirty="0" smtClean="0"/>
              <a:t>Да ли је асоцијација лека и нежељеног </a:t>
            </a:r>
            <a:r>
              <a:rPr lang="x-none" sz="2000" dirty="0" smtClean="0"/>
              <a:t>дејства</a:t>
            </a:r>
            <a:r>
              <a:rPr lang="it-IT" sz="2000" dirty="0" smtClean="0"/>
              <a:t>конзистентна од студије до студије</a:t>
            </a:r>
            <a:r>
              <a:rPr lang="en-US" sz="2000" dirty="0" smtClean="0"/>
              <a:t>?</a:t>
            </a:r>
          </a:p>
          <a:p>
            <a:pPr marL="1069975" lvl="2" indent="-376238"/>
            <a:r>
              <a:rPr lang="it-IT" sz="2000" dirty="0" smtClean="0"/>
              <a:t>Да ли постоји биолошко објашњење асоцијације</a:t>
            </a:r>
            <a:r>
              <a:rPr lang="en-US" sz="2000" dirty="0" smtClean="0"/>
              <a:t>?</a:t>
            </a:r>
            <a:endParaRPr lang="en-US"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Клиничка значајност студија о НД лекова</a:t>
            </a:r>
            <a:endParaRPr lang="en-US" dirty="0"/>
          </a:p>
        </p:txBody>
      </p:sp>
      <p:sp>
        <p:nvSpPr>
          <p:cNvPr id="3" name="Content Placeholder 2"/>
          <p:cNvSpPr>
            <a:spLocks noGrp="1"/>
          </p:cNvSpPr>
          <p:nvPr>
            <p:ph idx="1"/>
          </p:nvPr>
        </p:nvSpPr>
        <p:spPr/>
        <p:txBody>
          <a:bodyPr/>
          <a:lstStyle/>
          <a:p>
            <a:r>
              <a:rPr lang="ru-RU" sz="2800" dirty="0" smtClean="0"/>
              <a:t>Ако је студија била типа РКС или кохортне студије, онда треба видети колики је релативни ризик од настанка нежељеног дејства; ако је он већи од 2-3, онда резултат студије има практичног смисла</a:t>
            </a:r>
          </a:p>
          <a:p>
            <a:r>
              <a:rPr lang="en-US" sz="2800" dirty="0" err="1" smtClean="0"/>
              <a:t>Код</a:t>
            </a:r>
            <a:r>
              <a:rPr lang="it-IT" sz="2800" dirty="0" smtClean="0"/>
              <a:t> </a:t>
            </a:r>
            <a:r>
              <a:rPr lang="en-US" sz="2800" dirty="0" err="1" smtClean="0"/>
              <a:t>студија</a:t>
            </a:r>
            <a:r>
              <a:rPr lang="it-IT" sz="2800" dirty="0" smtClean="0"/>
              <a:t> </a:t>
            </a:r>
            <a:r>
              <a:rPr lang="sr-Cyrl-CS" sz="2800" dirty="0" smtClean="0"/>
              <a:t>случај</a:t>
            </a:r>
            <a:r>
              <a:rPr lang="it-IT" sz="2800" dirty="0" smtClean="0"/>
              <a:t>-</a:t>
            </a:r>
            <a:r>
              <a:rPr lang="sr-Cyrl-CS" sz="2800" dirty="0" smtClean="0"/>
              <a:t>к</a:t>
            </a:r>
            <a:r>
              <a:rPr lang="en-US" sz="2800" dirty="0" err="1" smtClean="0"/>
              <a:t>онтрол</a:t>
            </a:r>
            <a:r>
              <a:rPr lang="x-none" sz="2800" dirty="0" smtClean="0"/>
              <a:t>а или студија пресека, ако је </a:t>
            </a:r>
            <a:r>
              <a:rPr lang="x-none" sz="2800" i="1" dirty="0" smtClean="0"/>
              <a:t>OR</a:t>
            </a:r>
            <a:r>
              <a:rPr lang="x-none" sz="2800" dirty="0" smtClean="0"/>
              <a:t> већи од 3 представља значајан резултат за праксу</a:t>
            </a:r>
            <a:endParaRPr lang="sr-Latn-CS" sz="2800" dirty="0" smtClean="0"/>
          </a:p>
          <a:p>
            <a:r>
              <a:rPr lang="ru-RU" sz="2800" dirty="0" smtClean="0"/>
              <a:t>За оба исхода (</a:t>
            </a:r>
            <a:r>
              <a:rPr lang="x-none" sz="2800" i="1" dirty="0" smtClean="0"/>
              <a:t>RR</a:t>
            </a:r>
            <a:r>
              <a:rPr lang="x-none" sz="2800" dirty="0" smtClean="0"/>
              <a:t> и </a:t>
            </a:r>
            <a:r>
              <a:rPr lang="x-none" sz="2800" i="1" dirty="0" smtClean="0"/>
              <a:t>OR</a:t>
            </a:r>
            <a:r>
              <a:rPr lang="x-none" sz="2800" dirty="0" smtClean="0"/>
              <a:t>)</a:t>
            </a:r>
            <a:r>
              <a:rPr lang="ru-RU" sz="2800" dirty="0" smtClean="0"/>
              <a:t> 95% </a:t>
            </a:r>
            <a:r>
              <a:rPr lang="x-none" sz="2800" dirty="0" smtClean="0"/>
              <a:t>CI не сме да обухвати вредност 1</a:t>
            </a:r>
            <a:endParaRPr lang="en-US" sz="2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Клиничка значајност студија о НД лекова</a:t>
            </a:r>
            <a:endParaRPr lang="en-US" i="1" dirty="0"/>
          </a:p>
        </p:txBody>
      </p:sp>
      <p:sp>
        <p:nvSpPr>
          <p:cNvPr id="3" name="Content Placeholder 2"/>
          <p:cNvSpPr>
            <a:spLocks noGrp="1"/>
          </p:cNvSpPr>
          <p:nvPr>
            <p:ph idx="1"/>
          </p:nvPr>
        </p:nvSpPr>
        <p:spPr/>
        <p:txBody>
          <a:bodyPr/>
          <a:lstStyle/>
          <a:p>
            <a:pPr>
              <a:lnSpc>
                <a:spcPct val="90000"/>
              </a:lnSpc>
            </a:pPr>
            <a:r>
              <a:rPr lang="en-US" sz="2400" i="1" dirty="0" smtClean="0"/>
              <a:t>Number Needed to Harm</a:t>
            </a:r>
            <a:r>
              <a:rPr lang="x-none" sz="2400" i="1" dirty="0" smtClean="0"/>
              <a:t> – NNH: </a:t>
            </a:r>
            <a:r>
              <a:rPr lang="ru-RU" sz="2400" dirty="0" smtClean="0"/>
              <a:t>број болесника које треба лечити да би се код једног јавило нежељено дејство</a:t>
            </a:r>
            <a:endParaRPr lang="x-none" sz="2400" i="1" dirty="0" smtClean="0"/>
          </a:p>
          <a:p>
            <a:pPr>
              <a:lnSpc>
                <a:spcPct val="90000"/>
              </a:lnSpc>
            </a:pPr>
            <a:r>
              <a:rPr lang="x-none" sz="2400" dirty="0" smtClean="0"/>
              <a:t>Израчунава се као </a:t>
            </a:r>
            <a:r>
              <a:rPr lang="x-none" sz="2400" b="1" i="1" dirty="0" smtClean="0"/>
              <a:t>р</a:t>
            </a:r>
            <a:r>
              <a:rPr lang="ru-RU" sz="2400" b="1" i="1" dirty="0" smtClean="0"/>
              <a:t>еципрочна вредност апсолутног повећања ризика</a:t>
            </a:r>
            <a:r>
              <a:rPr lang="ru-RU" sz="2400" dirty="0" smtClean="0"/>
              <a:t>: </a:t>
            </a:r>
            <a:r>
              <a:rPr lang="x-none" sz="2400" i="1" dirty="0" smtClean="0"/>
              <a:t>NNH = </a:t>
            </a:r>
            <a:r>
              <a:rPr lang="x-none" sz="2400" dirty="0" smtClean="0"/>
              <a:t>1</a:t>
            </a:r>
            <a:r>
              <a:rPr lang="en-US" sz="2400" dirty="0" smtClean="0"/>
              <a:t>00/APR</a:t>
            </a:r>
            <a:endParaRPr lang="sr-Latn-CS" sz="2400" dirty="0" smtClean="0"/>
          </a:p>
          <a:p>
            <a:pPr>
              <a:lnSpc>
                <a:spcPct val="90000"/>
              </a:lnSpc>
            </a:pPr>
            <a:r>
              <a:rPr lang="ru-RU" sz="2400" dirty="0" smtClean="0"/>
              <a:t>Ако се израчуна </a:t>
            </a:r>
            <a:r>
              <a:rPr lang="ru-RU" sz="2400" i="1" dirty="0" smtClean="0"/>
              <a:t>NNH</a:t>
            </a:r>
            <a:r>
              <a:rPr lang="ru-RU" sz="2400" dirty="0" smtClean="0"/>
              <a:t>, боље ће се разумети о каквом се заправо ризику излажу пацијенти узимајући одређени лек</a:t>
            </a:r>
            <a:endParaRPr lang="sr-Latn-CS" sz="2400" dirty="0" smtClean="0"/>
          </a:p>
          <a:p>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Чек-листе за процену квалитета студија</a:t>
            </a:r>
            <a:endParaRPr lang="en-US" dirty="0"/>
          </a:p>
        </p:txBody>
      </p:sp>
      <p:sp>
        <p:nvSpPr>
          <p:cNvPr id="3" name="Content Placeholder 2"/>
          <p:cNvSpPr>
            <a:spLocks noGrp="1"/>
          </p:cNvSpPr>
          <p:nvPr>
            <p:ph idx="1"/>
          </p:nvPr>
        </p:nvSpPr>
        <p:spPr/>
        <p:txBody>
          <a:bodyPr/>
          <a:lstStyle/>
          <a:p>
            <a:r>
              <a:rPr lang="x-none" dirty="0" smtClean="0"/>
              <a:t>За експерименталне (клиничке студије у ужем смислу или РКС) – </a:t>
            </a:r>
            <a:r>
              <a:rPr lang="x-none" i="1" dirty="0" smtClean="0"/>
              <a:t>CONSORT Statement (</a:t>
            </a:r>
            <a:r>
              <a:rPr lang="en-US" i="1" dirty="0" smtClean="0">
                <a:hlinkClick r:id="rId2"/>
              </a:rPr>
              <a:t>http://www.consort-statement.org/checklists/view/32-consort/66-title</a:t>
            </a:r>
            <a:r>
              <a:rPr lang="x-none" i="1" dirty="0" smtClean="0"/>
              <a:t>) </a:t>
            </a:r>
          </a:p>
          <a:p>
            <a:r>
              <a:rPr lang="x-none" dirty="0" smtClean="0"/>
              <a:t>За опсервационе студије – STROBE Statement (</a:t>
            </a:r>
            <a:r>
              <a:rPr lang="en-US" dirty="0" smtClean="0">
                <a:hlinkClick r:id="rId3"/>
              </a:rPr>
              <a:t>http://www.strobe-statement.org/?id=available-checklists</a:t>
            </a:r>
            <a:r>
              <a:rPr lang="x-none"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Критичка процена квалитета публиковане студије</a:t>
            </a:r>
            <a:endParaRPr lang="en-US" dirty="0"/>
          </a:p>
        </p:txBody>
      </p:sp>
      <p:sp>
        <p:nvSpPr>
          <p:cNvPr id="3" name="Content Placeholder 2"/>
          <p:cNvSpPr>
            <a:spLocks noGrp="1"/>
          </p:cNvSpPr>
          <p:nvPr>
            <p:ph idx="1"/>
          </p:nvPr>
        </p:nvSpPr>
        <p:spPr/>
        <p:txBody>
          <a:bodyPr/>
          <a:lstStyle/>
          <a:p>
            <a:r>
              <a:rPr lang="x-none" sz="2800" dirty="0" smtClean="0"/>
              <a:t>Априори рангирање према значају за праксу на основу врсте публиковане студије не мора да значи да је таква студија уистину квалитетна</a:t>
            </a:r>
          </a:p>
          <a:p>
            <a:r>
              <a:rPr lang="x-none" sz="2800" dirty="0" smtClean="0"/>
              <a:t>Критичком проценом квалитета публиковане студије бави се медицина заснована на доказима, интегришући клиничко искуство са најбољим литературним доказима и системом вредности пацијента приликом доношења одлуке о лечењу</a:t>
            </a: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Критичка процена квалитета публиковане студије</a:t>
            </a:r>
            <a:endParaRPr lang="en-US" dirty="0"/>
          </a:p>
        </p:txBody>
      </p:sp>
      <p:sp>
        <p:nvSpPr>
          <p:cNvPr id="3" name="Content Placeholder 2"/>
          <p:cNvSpPr>
            <a:spLocks noGrp="1"/>
          </p:cNvSpPr>
          <p:nvPr>
            <p:ph idx="1"/>
          </p:nvPr>
        </p:nvSpPr>
        <p:spPr/>
        <p:txBody>
          <a:bodyPr/>
          <a:lstStyle/>
          <a:p>
            <a:r>
              <a:rPr lang="x-none" sz="2400" dirty="0" smtClean="0"/>
              <a:t>Од великог броја публикованих радова годишње, само се резултати малог броја студија могу безрезервно применити у пракси, јер су методолошки добро постављене</a:t>
            </a:r>
          </a:p>
          <a:p>
            <a:r>
              <a:rPr lang="x-none" sz="2400" dirty="0" smtClean="0"/>
              <a:t>Критичка анализа публиковане студије захтева посебне вештине лекара/фармацеута, засноване на добром познавању и правилној примени критеријума за процену њеног квалитета</a:t>
            </a:r>
          </a:p>
          <a:p>
            <a:r>
              <a:rPr lang="x-none" sz="2400" dirty="0" smtClean="0"/>
              <a:t>Код сваке публиковане студије УВЕК морамо проценити њену МЕТОДОЛОШКУ ВАЛИДНОСТ и КЛИНИЧКИ ЗНАЧАЈ добијених резултата  </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Критичка процена квалитета публиковане студије</a:t>
            </a:r>
            <a:endParaRPr lang="en-US" dirty="0"/>
          </a:p>
        </p:txBody>
      </p:sp>
      <p:sp>
        <p:nvSpPr>
          <p:cNvPr id="3" name="Content Placeholder 2"/>
          <p:cNvSpPr>
            <a:spLocks noGrp="1"/>
          </p:cNvSpPr>
          <p:nvPr>
            <p:ph idx="1"/>
          </p:nvPr>
        </p:nvSpPr>
        <p:spPr/>
        <p:txBody>
          <a:bodyPr/>
          <a:lstStyle/>
          <a:p>
            <a:pPr marL="571500" indent="-571500">
              <a:buFontTx/>
              <a:buAutoNum type="arabicPeriod"/>
            </a:pPr>
            <a:r>
              <a:rPr lang="sr-Cyrl-CS" sz="2800" dirty="0" smtClean="0"/>
              <a:t>Методолошка валидност</a:t>
            </a:r>
          </a:p>
          <a:p>
            <a:pPr marL="839788" lvl="1" indent="-495300"/>
            <a:r>
              <a:rPr lang="sr-Cyrl-CS" sz="2400" dirty="0" smtClean="0"/>
              <a:t>Да ли се може веровати резултатима истраживања, тј. да ли је у студији заиста измерено оно што аутори тврде да су мерили?</a:t>
            </a:r>
          </a:p>
          <a:p>
            <a:pPr marL="571500" indent="-571500">
              <a:buFontTx/>
              <a:buAutoNum type="arabicPeriod"/>
            </a:pPr>
            <a:r>
              <a:rPr lang="sr-Cyrl-CS" sz="2800" dirty="0" smtClean="0"/>
              <a:t>Клиничка значајност резултата</a:t>
            </a:r>
          </a:p>
          <a:p>
            <a:pPr marL="839788" lvl="1" indent="-495300"/>
            <a:r>
              <a:rPr lang="sr-Cyrl-CS" sz="2400" dirty="0" smtClean="0"/>
              <a:t>Да ли добијени резултати истраживања могу имати било какав утицај на доношење одлука у свакодневној клиничкој пракси?</a:t>
            </a:r>
          </a:p>
          <a:p>
            <a:pPr marL="571500" indent="-571500"/>
            <a:r>
              <a:rPr lang="sr-Cyrl-CS" sz="2400" dirty="0" smtClean="0"/>
              <a:t>Критеријуми се разликују у зависности од врсте студије</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Методолошка валидност</a:t>
            </a:r>
            <a:endParaRPr lang="en-US" dirty="0"/>
          </a:p>
        </p:txBody>
      </p:sp>
      <p:sp>
        <p:nvSpPr>
          <p:cNvPr id="3" name="Content Placeholder 2"/>
          <p:cNvSpPr>
            <a:spLocks noGrp="1"/>
          </p:cNvSpPr>
          <p:nvPr>
            <p:ph idx="1"/>
          </p:nvPr>
        </p:nvSpPr>
        <p:spPr/>
        <p:txBody>
          <a:bodyPr/>
          <a:lstStyle/>
          <a:p>
            <a:r>
              <a:rPr lang="sr-Cyrl-CS" sz="2800" dirty="0" smtClean="0"/>
              <a:t>Интерна валидност</a:t>
            </a:r>
          </a:p>
          <a:p>
            <a:pPr lvl="1">
              <a:buFont typeface="Candara" pitchFamily="34" charset="0"/>
              <a:buChar char="–"/>
            </a:pPr>
            <a:r>
              <a:rPr lang="sr-Cyrl-CS" sz="2400" dirty="0" smtClean="0"/>
              <a:t>степен подударности добијених резултата у студији са "правим" резултатима (који би се добили када би истраживање било перфектно изведено)</a:t>
            </a:r>
          </a:p>
          <a:p>
            <a:r>
              <a:rPr lang="sr-Cyrl-CS" sz="2800" dirty="0" smtClean="0"/>
              <a:t>Екстерна валидност</a:t>
            </a:r>
          </a:p>
          <a:p>
            <a:pPr lvl="1">
              <a:buFont typeface="Candara" pitchFamily="34" charset="0"/>
              <a:buChar char="–"/>
            </a:pPr>
            <a:r>
              <a:rPr lang="sr-Cyrl-CS" sz="2400" dirty="0" smtClean="0"/>
              <a:t>степен применљивости добијених резултата у рутинској клиничкој пракси</a:t>
            </a:r>
            <a:endParaRPr lang="sr-Latn-CS" sz="24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CS" dirty="0" smtClean="0"/>
              <a:t>Склоности у резултатима (енг. </a:t>
            </a:r>
            <a:r>
              <a:rPr lang="sr-Latn-CS" i="1" dirty="0" smtClean="0"/>
              <a:t>bias</a:t>
            </a:r>
            <a:r>
              <a:rPr lang="sr-Latn-CS" dirty="0" smtClean="0"/>
              <a:t>)</a:t>
            </a:r>
            <a:endParaRPr lang="en-US" dirty="0"/>
          </a:p>
        </p:txBody>
      </p:sp>
      <p:sp>
        <p:nvSpPr>
          <p:cNvPr id="3" name="Content Placeholder 2"/>
          <p:cNvSpPr>
            <a:spLocks noGrp="1"/>
          </p:cNvSpPr>
          <p:nvPr>
            <p:ph idx="1"/>
          </p:nvPr>
        </p:nvSpPr>
        <p:spPr/>
        <p:txBody>
          <a:bodyPr/>
          <a:lstStyle/>
          <a:p>
            <a:pPr>
              <a:lnSpc>
                <a:spcPct val="90000"/>
              </a:lnSpc>
            </a:pPr>
            <a:r>
              <a:rPr lang="sr-Cyrl-CS" sz="2800" dirty="0" smtClean="0"/>
              <a:t>Тежња, намера истраживача да се добију резултати који систематски одступају од "правих" резултата</a:t>
            </a:r>
          </a:p>
          <a:p>
            <a:pPr>
              <a:lnSpc>
                <a:spcPct val="90000"/>
              </a:lnSpc>
            </a:pPr>
            <a:r>
              <a:rPr lang="sr-Cyrl-CS" sz="2800" dirty="0" smtClean="0"/>
              <a:t>У корист неког третмана (ефекта) или против њега</a:t>
            </a:r>
          </a:p>
          <a:p>
            <a:pPr>
              <a:lnSpc>
                <a:spcPct val="90000"/>
              </a:lnSpc>
            </a:pPr>
            <a:r>
              <a:rPr lang="sr-Cyrl-CS" sz="2800" dirty="0" smtClean="0"/>
              <a:t>Присутне су мање или више у сваком истраживању, потенцијално у свим његовим фазама, зато би увек требало да буду наведене у дискусији рукописа </a:t>
            </a:r>
          </a:p>
          <a:p>
            <a:pPr>
              <a:lnSpc>
                <a:spcPct val="90000"/>
              </a:lnSpc>
            </a:pPr>
            <a:r>
              <a:rPr lang="sr-Cyrl-CS" sz="2800" dirty="0" smtClean="0"/>
              <a:t>Њихово откривање представља </a:t>
            </a:r>
            <a:r>
              <a:rPr lang="sr-Cyrl-CS" sz="2800" b="1" dirty="0" smtClean="0"/>
              <a:t>основни циљ у анализи публиковане студије</a:t>
            </a:r>
            <a:endParaRPr lang="x-none" sz="2800" dirty="0" smtClean="0"/>
          </a:p>
          <a:p>
            <a:pPr>
              <a:lnSpc>
                <a:spcPct val="90000"/>
              </a:lnSpc>
            </a:pPr>
            <a:endParaRPr lang="en-US" sz="2800"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3200" dirty="0" smtClean="0"/>
              <a:t>Основни критеријуми валидности експерименталне студије</a:t>
            </a:r>
            <a:endParaRPr lang="en-US" sz="3200" dirty="0"/>
          </a:p>
        </p:txBody>
      </p:sp>
      <p:sp>
        <p:nvSpPr>
          <p:cNvPr id="3" name="Content Placeholder 2"/>
          <p:cNvSpPr>
            <a:spLocks noGrp="1"/>
          </p:cNvSpPr>
          <p:nvPr>
            <p:ph idx="1"/>
          </p:nvPr>
        </p:nvSpPr>
        <p:spPr/>
        <p:txBody>
          <a:bodyPr/>
          <a:lstStyle/>
          <a:p>
            <a:pPr marL="609600" indent="-609600">
              <a:lnSpc>
                <a:spcPct val="80000"/>
              </a:lnSpc>
              <a:buFont typeface="Wingdings" pitchFamily="2" charset="2"/>
              <a:buAutoNum type="arabicPeriod"/>
            </a:pPr>
            <a:r>
              <a:rPr lang="x-none" sz="2400" dirty="0" smtClean="0"/>
              <a:t>Д</a:t>
            </a:r>
            <a:r>
              <a:rPr lang="sr-Cyrl-CS" sz="2400" dirty="0" smtClean="0"/>
              <a:t>вострука слепост и рандомизација (пацијенти су по принципу случајног избора сврстани у контролну и експерименталну групу)</a:t>
            </a:r>
          </a:p>
          <a:p>
            <a:pPr marL="609600" indent="-609600">
              <a:lnSpc>
                <a:spcPct val="80000"/>
              </a:lnSpc>
              <a:buFont typeface="Wingdings" pitchFamily="2" charset="2"/>
              <a:buAutoNum type="arabicPeriod"/>
            </a:pPr>
            <a:r>
              <a:rPr lang="sr-Cyrl-CS" sz="2400" dirty="0" smtClean="0"/>
              <a:t>На почетку студије групе треба да су што сличније по свим карактеристикама (узроци и “збуњујуће” варијабле)</a:t>
            </a:r>
          </a:p>
          <a:p>
            <a:pPr marL="609600" indent="-609600">
              <a:lnSpc>
                <a:spcPct val="80000"/>
              </a:lnSpc>
              <a:buFont typeface="Wingdings" pitchFamily="2" charset="2"/>
              <a:buAutoNum type="arabicPeriod"/>
            </a:pPr>
            <a:r>
              <a:rPr lang="sr-Cyrl-CS" sz="2400" dirty="0" smtClean="0"/>
              <a:t>Групе треба третирати на исти начин, осим када је у питању испитивани лек (плацебо)</a:t>
            </a:r>
          </a:p>
          <a:p>
            <a:pPr marL="609600" indent="-609600">
              <a:lnSpc>
                <a:spcPct val="80000"/>
              </a:lnSpc>
              <a:buFont typeface="Wingdings" pitchFamily="2" charset="2"/>
              <a:buAutoNum type="arabicPeriod"/>
            </a:pPr>
            <a:r>
              <a:rPr lang="sr-Cyrl-CS" sz="2400" dirty="0" smtClean="0"/>
              <a:t>Из праћења се не сме изгубити више од 20% пацијената у односу на почетни број</a:t>
            </a:r>
          </a:p>
          <a:p>
            <a:pPr marL="609600" indent="-609600">
              <a:lnSpc>
                <a:spcPct val="80000"/>
              </a:lnSpc>
              <a:buFont typeface="Wingdings" pitchFamily="2" charset="2"/>
              <a:buAutoNum type="arabicPeriod"/>
            </a:pPr>
            <a:r>
              <a:rPr lang="sr-Cyrl-CS" sz="2400" dirty="0" smtClean="0"/>
              <a:t>Приликом извођења закључка сви морају бити анализирани у групама у којима су били на почетку</a:t>
            </a:r>
            <a:endParaRPr lang="sr-Latn-CS" sz="2400" dirty="0" smtClean="0"/>
          </a:p>
          <a:p>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z="3200" dirty="0" smtClean="0"/>
              <a:t>Основни критеријуми које да задовољи валидна кохортна студија </a:t>
            </a:r>
            <a:endParaRPr lang="en-US" sz="3200" dirty="0"/>
          </a:p>
        </p:txBody>
      </p:sp>
      <p:sp>
        <p:nvSpPr>
          <p:cNvPr id="3" name="Content Placeholder 2"/>
          <p:cNvSpPr>
            <a:spLocks noGrp="1"/>
          </p:cNvSpPr>
          <p:nvPr>
            <p:ph idx="1"/>
          </p:nvPr>
        </p:nvSpPr>
        <p:spPr/>
        <p:txBody>
          <a:bodyPr/>
          <a:lstStyle/>
          <a:p>
            <a:r>
              <a:rPr lang="sr-Cyrl-CS" sz="2400" dirty="0" smtClean="0"/>
              <a:t>Постојање контролне групе, по могућству случајно изабране</a:t>
            </a:r>
          </a:p>
          <a:p>
            <a:r>
              <a:rPr lang="sr-Cyrl-CS" sz="2400" dirty="0" smtClean="0"/>
              <a:t>Проспективни правац истраживања (има већу валидност од ретроспективног)</a:t>
            </a:r>
          </a:p>
          <a:p>
            <a:r>
              <a:rPr lang="sr-Cyrl-CS" sz="2400" dirty="0" smtClean="0"/>
              <a:t>Довољно велики узорак (више од 100 испитаника по кохорти)</a:t>
            </a:r>
          </a:p>
          <a:p>
            <a:r>
              <a:rPr lang="sr-Cyrl-CS" sz="2400" dirty="0" smtClean="0"/>
              <a:t>Довољно дуго време праћења (потребно за настанак исхода који се прати)</a:t>
            </a:r>
          </a:p>
          <a:p>
            <a:pPr>
              <a:buNone/>
            </a:pPr>
            <a:endParaRPr lang="sr-Cyrl-CS" sz="2400" dirty="0" smtClean="0"/>
          </a:p>
          <a:p>
            <a:endParaRPr lang="en-US" sz="2400" dirty="0"/>
          </a:p>
        </p:txBody>
      </p:sp>
    </p:spTree>
  </p:cSld>
  <p:clrMapOvr>
    <a:masterClrMapping/>
  </p:clrMapOvr>
</p:sld>
</file>

<file path=ppt/theme/theme1.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5708</TotalTime>
  <Words>1411</Words>
  <Application>Microsoft Office PowerPoint</Application>
  <PresentationFormat>On-screen Show (4:3)</PresentationFormat>
  <Paragraphs>131</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2_Default Design</vt:lpstr>
      <vt:lpstr>Процена квалитета научног чланка </vt:lpstr>
      <vt:lpstr>Рангирање клиничких студија према значају за рутинску праксу</vt:lpstr>
      <vt:lpstr>Критичка процена квалитета публиковане студије</vt:lpstr>
      <vt:lpstr>Критичка процена квалитета публиковане студије</vt:lpstr>
      <vt:lpstr>Критичка процена квалитета публиковане студије</vt:lpstr>
      <vt:lpstr>Методолошка валидност</vt:lpstr>
      <vt:lpstr>Склоности у резултатима (енг. bias)</vt:lpstr>
      <vt:lpstr>Основни критеријуми валидности експерименталне студије</vt:lpstr>
      <vt:lpstr>Основни критеријуми које да задовољи валидна кохортна студија </vt:lpstr>
      <vt:lpstr>Основни критеријуми које да задовољи валидна кохортна студија </vt:lpstr>
      <vt:lpstr>Основни критеријуми које да задовољи валидна студија “случај-контрола” </vt:lpstr>
      <vt:lpstr>Основни критеријуми које да задовољи валидна студија “случај-контрола” </vt:lpstr>
      <vt:lpstr>Основни критеријуми које да задовољи валидна студија пресека </vt:lpstr>
      <vt:lpstr>Основни критеријуми које да задовољи валидна студија “пре и после” </vt:lpstr>
      <vt:lpstr>Основни критеријуми које да задовољи валидна серија случајева</vt:lpstr>
      <vt:lpstr>Општи критеријуми за процену валидности свих врста студија</vt:lpstr>
      <vt:lpstr>Клиничка значајност резултата публиковане студије</vt:lpstr>
      <vt:lpstr>NNT</vt:lpstr>
      <vt:lpstr>NNT </vt:lpstr>
      <vt:lpstr>Други значајни критеријуми методолошке валидности и клиничке значајности </vt:lpstr>
      <vt:lpstr>Критеријуми валидности студија о НД лекова</vt:lpstr>
      <vt:lpstr>Критеријуми валидности студија о НД лекова</vt:lpstr>
      <vt:lpstr>Клиничка значајност студија о НД лекова</vt:lpstr>
      <vt:lpstr>Клиничка значајност студија о НД лекова</vt:lpstr>
      <vt:lpstr>Чек-листе за процену квалитета студија</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Етички принципи у истраживањима</dc:title>
  <dc:creator>Srdjan Stefanovic</dc:creator>
  <cp:lastModifiedBy>Windows User</cp:lastModifiedBy>
  <cp:revision>13</cp:revision>
  <dcterms:created xsi:type="dcterms:W3CDTF">2017-01-10T19:43:28Z</dcterms:created>
  <dcterms:modified xsi:type="dcterms:W3CDTF">2017-02-01T10:21:06Z</dcterms:modified>
</cp:coreProperties>
</file>